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1CEE7-8E48-439C-AFF8-5B8180A376C2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A7F5126-C187-4D11-8F20-94B9D7274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B4C0A-9B0E-41BB-B05B-3D4E7E395AF0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3F4BF-EF2A-4728-86D0-39E263A4C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59E8A-E9F0-4C2D-BC47-DC4637BDAB21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22F1F-8D50-4D06-AE56-5A64FCC69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0E6E-10FC-416F-ACA5-329AC92C9C57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0B187-FC32-4D13-8309-60303E2E1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7658F-A9AE-46C7-B836-E876F99EF342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6B3A4-D128-43A6-9DF8-34D58EB96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60D5F-7B62-4ABB-94E9-68D57C19B876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D99D-415D-44F8-AE92-C038AFBB0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9C1A9E-0F66-4ED6-A487-AE7BD748ADBE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C1CBB20-994D-4A12-8CED-06660D34A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EA03E-4FBD-4F7A-AA67-1A7F92BE94BC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50FA5-45A8-47E4-A17E-814C4D720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87526-5396-4A94-AE8E-F201703A538C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EE4C3-11D6-4BC3-85AC-3D5D7BE3F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60C20-DC81-48CD-A6DB-786CF1351B7D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D6CF3-E104-4269-9E10-BA9E53D42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F77E9-2642-4074-90A0-99BF9E66C78C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57B49-65D0-4933-ACC4-ADA554B7E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D19AD0-4740-4766-894A-9E7AD348EF6C}" type="datetimeFigureOut">
              <a:rPr lang="en-US"/>
              <a:pPr>
                <a:defRPr/>
              </a:pPr>
              <a:t>11/23/2015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34EA2C-5BBF-4385-9B3F-9E2B4EC58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73" r:id="rId5"/>
    <p:sldLayoutId id="2147483674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C:\Users\SASHA\Desktop\xUDatP5wi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362200"/>
            <a:ext cx="254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685800" y="762000"/>
            <a:ext cx="7924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4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u="sng">
                <a:latin typeface="Times New Roman" pitchFamily="18" charset="0"/>
                <a:cs typeface="Times New Roman" pitchFamily="18" charset="0"/>
              </a:rPr>
              <a:t>20 листопада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uk-UA" sz="2400" u="sng">
                <a:latin typeface="Times New Roman" pitchFamily="18" charset="0"/>
                <a:cs typeface="Times New Roman" pitchFamily="18" charset="0"/>
              </a:rPr>
              <a:t>015 року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 під головуванням ректора 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Станіслава Ніколаєнка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відбулося позачергове засідання ректорату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. На порядку денному стояло одне, але злободенне питання – </a:t>
            </a:r>
            <a:r>
              <a:rPr lang="uk-UA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запобігання проявам нестатутних відносин в університеті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3315" name="Picture 3" descr="C:\Users\SASHA\Desktop\DSC_7266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267200"/>
            <a:ext cx="36576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C:\Users\SASHA\Desktop\DSC_72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2895600"/>
            <a:ext cx="36576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534400" cy="1069975"/>
          </a:xfrm>
        </p:spPr>
        <p:txBody>
          <a:bodyPr/>
          <a:lstStyle/>
          <a:p>
            <a:pPr algn="ctr"/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За результатами обговорення </a:t>
            </a:r>
            <a:r>
              <a:rPr lang="uk-UA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ректорат прийняв рішення</a:t>
            </a:r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 з десяти пунктів.</a:t>
            </a:r>
            <a:endParaRPr lang="uk-UA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381000" y="1944688"/>
            <a:ext cx="85344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Перше: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Посилити персональну </a:t>
            </a:r>
            <a:r>
              <a:rPr lang="uk-UA" sz="2000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відповідальність деканів факультетів, директорів ННІ та завідувачів кафедр за стан службової дисципліни 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серед викладачів своїх структурних підрозділів, проводити ретельні службові розслідування по кожному факту </a:t>
            </a:r>
            <a:r>
              <a:rPr lang="uk-UA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нестатутних відносин та приймати рішення згідно чинного законодавства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4" descr="C:\Users\SASHA\Desktop\48116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657600"/>
            <a:ext cx="3657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7"/>
          <p:cNvSpPr>
            <a:spLocks noChangeArrowheads="1"/>
          </p:cNvSpPr>
          <p:nvPr/>
        </p:nvSpPr>
        <p:spPr bwMode="auto">
          <a:xfrm>
            <a:off x="381000" y="3925888"/>
            <a:ext cx="51054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Друге: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декани факультетів, директори ННІ та відокремлених підрозділів мають провести у кожній академічній групі збори, на яких поінформувати студентів про юридичну, у т.ч. </a:t>
            </a:r>
            <a:r>
              <a:rPr lang="uk-UA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кримінальну, відповідальність за протиправні діяння корупційного характеру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533400" y="762000"/>
            <a:ext cx="8229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Третє: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завідувачам кафедр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доручено провести засідання кафедр, де розглянути стан виконавської дисципліни серед НПП та 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поінформувати про антикорупційні заходи в університеті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Четверте: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декану юридичного факультету 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підготувати та спільно з деканами факультетів і директорами ННІ 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провести ознайомчі лекції з основ антикорупційного законодавства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533400" y="3200400"/>
            <a:ext cx="4800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П’яте:</a:t>
            </a:r>
            <a:r>
              <a:rPr lang="uk-UA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редакційно-видавничому відділу виготовити інформаційні матеріали про юридичну відповідальність </a:t>
            </a:r>
            <a:r>
              <a:rPr lang="uk-UA" i="1">
                <a:latin typeface="Times New Roman" pitchFamily="18" charset="0"/>
                <a:cs typeface="Times New Roman" pitchFamily="18" charset="0"/>
              </a:rPr>
              <a:t>за протиправні, у тому числі кримінальні, діяння корупційного характеру, а деканам факультетів та керівникам навчально-виробничих підрозділів розповсюдити їх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Шосте: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розмістити</a:t>
            </a:r>
            <a:r>
              <a:rPr lang="uk-UA" i="1">
                <a:latin typeface="Times New Roman" pitchFamily="18" charset="0"/>
                <a:cs typeface="Times New Roman" pitchFamily="18" charset="0"/>
              </a:rPr>
              <a:t> на дошках оголошень факультетів та ННІ </a:t>
            </a:r>
            <a:r>
              <a:rPr lang="uk-UA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відповідні інформаційні матеріали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5363" name="Picture 2" descr="C:\Users\SASHA\Desktop\DSC_72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895600"/>
            <a:ext cx="358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SASHA\Desktop\600_url20ho_thumb_201401170055171.jpg"/>
          <p:cNvPicPr>
            <a:picLocks noChangeAspect="1" noChangeArrowheads="1"/>
          </p:cNvPicPr>
          <p:nvPr/>
        </p:nvPicPr>
        <p:blipFill>
          <a:blip r:embed="rId2"/>
          <a:srcRect t="7127" b="4887"/>
          <a:stretch>
            <a:fillRect/>
          </a:stretch>
        </p:blipFill>
        <p:spPr bwMode="auto">
          <a:xfrm>
            <a:off x="5062538" y="4191000"/>
            <a:ext cx="41576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381000" y="698500"/>
            <a:ext cx="84582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Сьоме:</a:t>
            </a:r>
            <a:r>
              <a:rPr lang="uk-UA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опублікувати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 на офіційному сайті університету всі нормативно-правові та локальні нормативні 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 щодо запобігання та виявлення корупційних діянь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Восьме:</a:t>
            </a:r>
            <a:r>
              <a:rPr lang="uk-UA" sz="20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розміщувати 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на офіційному сайті університету, сторінках факультетів та ННІ </a:t>
            </a:r>
            <a:r>
              <a:rPr lang="uk-UA" sz="2000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інформацію про осіб, факти корупційних діянь яких доведено у встановленому законом порядку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Дев’яте: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постійно діючій комісії з питань запобігання та виявлення корупції </a:t>
            </a:r>
            <a:r>
              <a:rPr lang="uk-UA" sz="20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перевірити наявність скриньок довіри </a:t>
            </a:r>
            <a:r>
              <a:rPr lang="uk-UA" sz="2000" i="1">
                <a:latin typeface="Times New Roman" pitchFamily="18" charset="0"/>
                <a:cs typeface="Times New Roman" pitchFamily="18" charset="0"/>
              </a:rPr>
              <a:t>у всіх навчальних корпусах та зобов’язати деканів факультетів і директорів ННІ щомісячно звітувати про наявність в них скарг і звернень та їхній зміст.</a:t>
            </a:r>
          </a:p>
          <a:p>
            <a:pPr algn="just"/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457200" y="4724400"/>
            <a:ext cx="457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Десяте: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i="1">
                <a:latin typeface="Times New Roman" pitchFamily="18" charset="0"/>
                <a:cs typeface="Times New Roman" pitchFamily="18" charset="0"/>
              </a:rPr>
              <a:t>соціологічній групі після кожної заліково-екзаменаційної сесії </a:t>
            </a:r>
            <a:r>
              <a:rPr lang="uk-UA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проводити соціологічні опитування</a:t>
            </a:r>
            <a:r>
              <a:rPr lang="uk-UA" i="1">
                <a:latin typeface="Times New Roman" pitchFamily="18" charset="0"/>
                <a:cs typeface="Times New Roman" pitchFamily="18" charset="0"/>
              </a:rPr>
              <a:t> у академічних групах, результати яких розглядати на нарадах деканів факультетів.</a:t>
            </a:r>
            <a:endParaRPr lang="uk-UA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</TotalTime>
  <Words>278</Words>
  <PresentationFormat>Экран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4</vt:i4>
      </vt:variant>
    </vt:vector>
  </HeadingPairs>
  <TitlesOfParts>
    <vt:vector size="14" baseType="lpstr">
      <vt:lpstr>Georgia</vt:lpstr>
      <vt:lpstr>Arial</vt:lpstr>
      <vt:lpstr>Trebuchet MS</vt:lpstr>
      <vt:lpstr>Wingdings 2</vt:lpstr>
      <vt:lpstr>Calibri</vt:lpstr>
      <vt:lpstr>Times New Roman</vt:lpstr>
      <vt:lpstr>Городская</vt:lpstr>
      <vt:lpstr>Городская</vt:lpstr>
      <vt:lpstr>Городская</vt:lpstr>
      <vt:lpstr>Городская</vt:lpstr>
      <vt:lpstr>Слайд 1</vt:lpstr>
      <vt:lpstr>За результатами обговорення ректорат прийняв рішення з десяти пунктів.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user</cp:lastModifiedBy>
  <cp:revision>5</cp:revision>
  <dcterms:created xsi:type="dcterms:W3CDTF">2015-11-22T18:50:23Z</dcterms:created>
  <dcterms:modified xsi:type="dcterms:W3CDTF">2015-11-23T10:56:04Z</dcterms:modified>
</cp:coreProperties>
</file>